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69" r:id="rId8"/>
    <p:sldId id="261" r:id="rId9"/>
    <p:sldId id="270" r:id="rId10"/>
    <p:sldId id="271" r:id="rId11"/>
    <p:sldId id="272" r:id="rId12"/>
    <p:sldId id="273" r:id="rId13"/>
    <p:sldId id="274" r:id="rId14"/>
    <p:sldId id="265" r:id="rId15"/>
    <p:sldId id="266" r:id="rId16"/>
    <p:sldId id="268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84E9FB-8BC0-4A69-8C0E-81088F00706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8C68E7-3798-408F-A4B4-9828F1AB10D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zlib.gr/kozlib_new/?page_id=2462" TargetMode="External"/><Relationship Id="rId7" Type="http://schemas.openxmlformats.org/officeDocument/2006/relationships/hyperlink" Target="http://www.kozlib.gr/kozlib_new/?page_id=2342" TargetMode="External"/><Relationship Id="rId2" Type="http://schemas.openxmlformats.org/officeDocument/2006/relationships/hyperlink" Target="http://www.kozlib.gr/kozlib_new/?page_id=1138#mediala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zlib.gr/kozlib_new/?cat=171" TargetMode="External"/><Relationship Id="rId5" Type="http://schemas.openxmlformats.org/officeDocument/2006/relationships/hyperlink" Target="http://www.kozlib.gr/kozlib_new/?page_id=1982" TargetMode="External"/><Relationship Id="rId4" Type="http://schemas.openxmlformats.org/officeDocument/2006/relationships/hyperlink" Target="http://www.kozlib.gr/kozlib_new/?page_id=2495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favita.gr/ekpaideysi/283959_entyposiaki-i-nea-bibliothiki-tis-filosofikis-toy-ekpa-eikon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1"/>
            <a:ext cx="7774632" cy="233169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Ο </a:t>
            </a:r>
            <a:r>
              <a:rPr lang="el-GR" sz="3600" dirty="0"/>
              <a:t>Χώρος των Ελληνικών Βιβλιοθηκών Συναντάει και Εμπλουτίζει το Χώρο του Πολιτισμού.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Αλεξάνδρα Παπάζογλου</a:t>
            </a:r>
          </a:p>
          <a:p>
            <a:r>
              <a:rPr lang="el-GR" i="1" dirty="0" smtClean="0"/>
              <a:t>Πρόεδρος Ε.Ε.Β.Ε.Π.,</a:t>
            </a:r>
            <a:endParaRPr lang="en-US" i="1" dirty="0" smtClean="0"/>
          </a:p>
          <a:p>
            <a:r>
              <a:rPr lang="el-GR" i="1" dirty="0" smtClean="0"/>
              <a:t> Διευθύντρια των Βιβλιοθηκών Κολλεγίου Αθηνών</a:t>
            </a:r>
            <a:endParaRPr lang="en-US" i="1" dirty="0" smtClean="0"/>
          </a:p>
          <a:p>
            <a:endParaRPr lang="el-GR" i="1" dirty="0" smtClean="0"/>
          </a:p>
          <a:p>
            <a:r>
              <a:rPr lang="el-GR" sz="2600" i="1" dirty="0" smtClean="0"/>
              <a:t>16</a:t>
            </a:r>
            <a:r>
              <a:rPr lang="el-GR" sz="2600" i="1" baseline="30000" dirty="0" smtClean="0"/>
              <a:t>η</a:t>
            </a:r>
            <a:r>
              <a:rPr lang="el-GR" sz="2600" i="1" dirty="0" smtClean="0"/>
              <a:t> Διεθνής Έκθεση Βιβλίου </a:t>
            </a:r>
          </a:p>
          <a:p>
            <a:r>
              <a:rPr lang="el-GR" sz="2600" dirty="0" smtClean="0"/>
              <a:t>Θεσσαλονίκη 11 Μαΐου 2019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7715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Εθνική Βιβλιοθήκη της Ελλάδος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803443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83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ΕΒΕ – Προγράμματα για παιδιά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7012"/>
            <a:ext cx="8229600" cy="246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4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7848872" cy="270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928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648072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Μουσική Βιβλιοθήκη Λίλιαν Βουδούρη </a:t>
            </a:r>
            <a:endParaRPr lang="en-US" sz="4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15744"/>
            <a:ext cx="8080894" cy="454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57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Κοβεντάρειος</a:t>
            </a:r>
            <a:r>
              <a:rPr lang="el-GR" dirty="0" smtClean="0"/>
              <a:t> </a:t>
            </a:r>
            <a:r>
              <a:rPr lang="el-GR" dirty="0" smtClean="0"/>
              <a:t>Βιβλιοθήκη </a:t>
            </a:r>
            <a:br>
              <a:rPr lang="el-GR" dirty="0" smtClean="0"/>
            </a:br>
            <a:r>
              <a:rPr lang="el-GR" dirty="0" smtClean="0"/>
              <a:t>Εκδηλώσεις Μαΐου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Παλιοί Φωτογράφοι της Κοζάνης – Έκθεση φωτογραφίας της κ. Σούλας </a:t>
            </a:r>
            <a:r>
              <a:rPr lang="el-GR" dirty="0" err="1"/>
              <a:t>Παλέντζα</a:t>
            </a:r>
            <a:endParaRPr lang="el-GR" dirty="0"/>
          </a:p>
          <a:p>
            <a:r>
              <a:rPr lang="el-GR" dirty="0"/>
              <a:t>Φωτογραφικό Εργαστήρι του Δήμου Κοζάνης «ΦΩΤΟΔΙΟΔΟΣ»</a:t>
            </a:r>
          </a:p>
          <a:p>
            <a:r>
              <a:rPr lang="el-GR" dirty="0" err="1"/>
              <a:t>Baskin</a:t>
            </a:r>
            <a:r>
              <a:rPr lang="el-GR" dirty="0"/>
              <a:t> – Η παιδαγωγική της ένταξης μέσα από ένα άθλημα για </a:t>
            </a:r>
            <a:r>
              <a:rPr lang="el-GR" dirty="0" smtClean="0"/>
              <a:t>όλους (διάλεξη)</a:t>
            </a:r>
            <a:endParaRPr lang="el-GR" dirty="0"/>
          </a:p>
          <a:p>
            <a:r>
              <a:rPr lang="el-GR" dirty="0"/>
              <a:t>Αστρονομικός </a:t>
            </a:r>
            <a:r>
              <a:rPr lang="el-GR" dirty="0" smtClean="0"/>
              <a:t>Σύλλογος (διάλεξη)</a:t>
            </a:r>
          </a:p>
          <a:p>
            <a:r>
              <a:rPr lang="el-GR" dirty="0"/>
              <a:t>Έκθεση ζωγραφικής συλλόγου Αριστοτέλη- Φουαγιέ</a:t>
            </a:r>
          </a:p>
          <a:p>
            <a:r>
              <a:rPr lang="el-GR" dirty="0"/>
              <a:t>Διάλεξη με θέμα: «Η έννοια της ελευθερίας μέσα από τα μάτια των παιδιών»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3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Εκδηλώσεις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ΒΚΠ του ΑΠΘ</a:t>
            </a:r>
          </a:p>
          <a:p>
            <a:r>
              <a:rPr lang="el-GR" b="1" i="1" dirty="0" smtClean="0"/>
              <a:t>Το αρχιπέλαγος τρέχει μες το φεγγάρι </a:t>
            </a:r>
            <a:r>
              <a:rPr lang="el-GR" dirty="0" smtClean="0"/>
              <a:t>(έκθεση με παλιούς ναυτικούς χάρτες και στιγμιότυπα από το Αρχιπέλαγος του 17</a:t>
            </a:r>
            <a:r>
              <a:rPr lang="el-GR" baseline="30000" dirty="0" smtClean="0"/>
              <a:t>ου</a:t>
            </a:r>
            <a:r>
              <a:rPr lang="el-GR" dirty="0" smtClean="0"/>
              <a:t> και 18</a:t>
            </a:r>
            <a:r>
              <a:rPr lang="el-GR" baseline="30000" dirty="0" smtClean="0"/>
              <a:t>ου</a:t>
            </a:r>
            <a:r>
              <a:rPr lang="el-GR" dirty="0" smtClean="0"/>
              <a:t> αιώνα)</a:t>
            </a:r>
          </a:p>
          <a:p>
            <a:pPr marL="0" indent="0">
              <a:buNone/>
            </a:pPr>
            <a:r>
              <a:rPr lang="el-GR" b="1" dirty="0"/>
              <a:t>Βιβλιοθήκη της Παιδαγωγικής Σχολής της ΒΚΠ </a:t>
            </a:r>
            <a:endParaRPr lang="el-GR" b="1" dirty="0" smtClean="0"/>
          </a:p>
          <a:p>
            <a:pPr marL="365760" lvl="1" indent="0">
              <a:buNone/>
            </a:pPr>
            <a:r>
              <a:rPr lang="el-GR" b="1" dirty="0" smtClean="0"/>
              <a:t>α) «</a:t>
            </a:r>
            <a:r>
              <a:rPr lang="el-GR" b="1" i="1" dirty="0"/>
              <a:t>Η εικόνα ως κείμενο σε βιβλία για </a:t>
            </a:r>
            <a:r>
              <a:rPr lang="el-GR" b="1" i="1" dirty="0" smtClean="0"/>
              <a:t>παιδιά</a:t>
            </a:r>
            <a:r>
              <a:rPr lang="el-GR" b="1" dirty="0" smtClean="0"/>
              <a:t>» </a:t>
            </a:r>
            <a:r>
              <a:rPr lang="el-GR" dirty="0" smtClean="0"/>
              <a:t>(παρουσίαση βιβλίου)</a:t>
            </a:r>
          </a:p>
          <a:p>
            <a:pPr marL="365760" lvl="1" indent="0">
              <a:buNone/>
            </a:pPr>
            <a:r>
              <a:rPr lang="el-GR" dirty="0" smtClean="0"/>
              <a:t>β)</a:t>
            </a:r>
            <a:r>
              <a:rPr lang="el-GR" b="1" dirty="0"/>
              <a:t> «</a:t>
            </a:r>
            <a:r>
              <a:rPr lang="el-GR" b="1" i="1" dirty="0"/>
              <a:t>Ιστορίες παπουτσιών και ονείρων</a:t>
            </a:r>
            <a:r>
              <a:rPr lang="el-GR" b="1" i="1" dirty="0" smtClean="0"/>
              <a:t>» </a:t>
            </a:r>
            <a:r>
              <a:rPr lang="el-GR" dirty="0" smtClean="0"/>
              <a:t>θεατροπαιδαγωγική εκδήλωση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6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dirty="0" err="1" smtClean="0">
                <a:hlinkClick r:id="rId2"/>
              </a:rPr>
              <a:t>Media</a:t>
            </a:r>
            <a:r>
              <a:rPr lang="el-GR" dirty="0" smtClean="0">
                <a:hlinkClick r:id="rId2"/>
              </a:rPr>
              <a:t> </a:t>
            </a:r>
            <a:r>
              <a:rPr lang="el-GR" dirty="0" err="1">
                <a:hlinkClick r:id="rId2"/>
              </a:rPr>
              <a:t>Lab</a:t>
            </a:r>
            <a:endParaRPr lang="el-GR" dirty="0"/>
          </a:p>
          <a:p>
            <a:pPr fontAlgn="base"/>
            <a:r>
              <a:rPr lang="el-GR" dirty="0">
                <a:hlinkClick r:id="rId3"/>
              </a:rPr>
              <a:t>Περιοδικός τύπος (Εφημερίδες – Περιοδικά)</a:t>
            </a:r>
            <a:endParaRPr lang="el-GR" dirty="0"/>
          </a:p>
          <a:p>
            <a:pPr fontAlgn="base"/>
            <a:r>
              <a:rPr lang="el-GR" dirty="0">
                <a:hlinkClick r:id="rId4"/>
              </a:rPr>
              <a:t>Ηλεκτρονικά βιβλία</a:t>
            </a:r>
            <a:endParaRPr lang="el-GR" dirty="0"/>
          </a:p>
          <a:p>
            <a:pPr fontAlgn="base"/>
            <a:r>
              <a:rPr lang="el-GR" dirty="0">
                <a:hlinkClick r:id="rId5"/>
              </a:rPr>
              <a:t>Λέσχη ανάγνωσης</a:t>
            </a:r>
            <a:endParaRPr lang="el-GR" dirty="0"/>
          </a:p>
          <a:p>
            <a:pPr fontAlgn="base"/>
            <a:r>
              <a:rPr lang="el-GR" dirty="0">
                <a:hlinkClick r:id="rId6"/>
              </a:rPr>
              <a:t>Παιδική Λέσχη Ανάγνωσης</a:t>
            </a:r>
            <a:endParaRPr lang="el-GR" dirty="0"/>
          </a:p>
          <a:p>
            <a:pPr fontAlgn="base"/>
            <a:r>
              <a:rPr lang="el-GR" dirty="0">
                <a:hlinkClick r:id="rId7"/>
              </a:rPr>
              <a:t>Στέγη γραμμάτων &amp; τεχνών</a:t>
            </a:r>
            <a:endParaRPr lang="el-GR" dirty="0"/>
          </a:p>
          <a:p>
            <a:pPr fontAlgn="base"/>
            <a:r>
              <a:rPr lang="el-GR" dirty="0"/>
              <a:t>Ιστοσελίδες </a:t>
            </a:r>
            <a:r>
              <a:rPr lang="el-GR" dirty="0" err="1"/>
              <a:t>τηλε</a:t>
            </a:r>
            <a:r>
              <a:rPr lang="el-GR" dirty="0"/>
              <a:t> – εκπαίδευσης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0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Λέσχες Ανάγνωσης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Ανάπτυξη φιλαναγνωσίας</a:t>
            </a:r>
          </a:p>
          <a:p>
            <a:r>
              <a:rPr lang="el-GR" dirty="0" smtClean="0"/>
              <a:t>Ανάπτυξη δεξιοτήτων διαλόγου και αποδοχής του «άλλου»</a:t>
            </a:r>
          </a:p>
          <a:p>
            <a:r>
              <a:rPr lang="el-GR" dirty="0" smtClean="0"/>
              <a:t>Πολιτιστικοί ορίζοντες</a:t>
            </a:r>
          </a:p>
          <a:p>
            <a:r>
              <a:rPr lang="el-GR" dirty="0" smtClean="0"/>
              <a:t>Αντίδοτο στη μοναξιά και την απομόνωση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95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Βιβλιοθήκες = Κέντρα Πολιτισμού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4400" dirty="0" smtClean="0"/>
          </a:p>
          <a:p>
            <a:pPr marL="0" indent="0">
              <a:buNone/>
            </a:pPr>
            <a:r>
              <a:rPr lang="el-GR" sz="4400" dirty="0" smtClean="0"/>
              <a:t>Ξεκινήσαμε</a:t>
            </a:r>
          </a:p>
          <a:p>
            <a:pPr marL="0" indent="0">
              <a:buNone/>
            </a:pPr>
            <a:r>
              <a:rPr lang="el-GR" sz="4400" dirty="0"/>
              <a:t> </a:t>
            </a:r>
            <a:r>
              <a:rPr lang="el-GR" sz="4400" dirty="0" smtClean="0"/>
              <a:t>  </a:t>
            </a:r>
            <a:r>
              <a:rPr lang="el-GR" sz="4400" dirty="0" smtClean="0">
                <a:solidFill>
                  <a:schemeClr val="accent1">
                    <a:lumMod val="75000"/>
                  </a:schemeClr>
                </a:solidFill>
              </a:rPr>
              <a:t>Συνεχίζουμε</a:t>
            </a:r>
          </a:p>
          <a:p>
            <a:pPr marL="0" indent="0">
              <a:buNone/>
            </a:pPr>
            <a:r>
              <a:rPr lang="el-GR" sz="4400" dirty="0" smtClean="0"/>
              <a:t>              </a:t>
            </a:r>
            <a:r>
              <a:rPr lang="el-GR" sz="4400" dirty="0" smtClean="0">
                <a:solidFill>
                  <a:srgbClr val="7030A0"/>
                </a:solidFill>
              </a:rPr>
              <a:t>Το κερδίζουμε!!!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1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τι τρόπο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Νέα Κτήρια</a:t>
            </a:r>
          </a:p>
          <a:p>
            <a:r>
              <a:rPr lang="el-GR" dirty="0" smtClean="0"/>
              <a:t>Εκδηλώσεις</a:t>
            </a:r>
          </a:p>
          <a:p>
            <a:r>
              <a:rPr lang="el-GR" dirty="0" smtClean="0"/>
              <a:t>Νέες Υπηρεσίες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24902"/>
            <a:ext cx="8229600" cy="137041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Δημοτική Βιβλιοθήκη Αλεξανδρούπολης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173"/>
            <a:ext cx="3034680" cy="3551292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068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000" dirty="0"/>
              <a:t>Η Δημοτική Βιβλιοθήκη Αλεξανδρούπολης </a:t>
            </a:r>
            <a:r>
              <a:rPr lang="el-GR" sz="2000" dirty="0" err="1" smtClean="0"/>
              <a:t>μετεγκαταστάθηκε</a:t>
            </a:r>
            <a:r>
              <a:rPr lang="el-GR" sz="2000" dirty="0" smtClean="0"/>
              <a:t> </a:t>
            </a:r>
            <a:r>
              <a:rPr lang="el-GR" sz="2000" dirty="0"/>
              <a:t>μόνιμα στο 4όροφο ιστορικό διατηρητέο </a:t>
            </a:r>
            <a:r>
              <a:rPr lang="el-GR" sz="2000" dirty="0" err="1" smtClean="0"/>
              <a:t>ανακαινισμένο"Καπνομάγαζο</a:t>
            </a:r>
            <a:r>
              <a:rPr lang="el-GR" sz="2000" dirty="0" smtClean="0"/>
              <a:t>“</a:t>
            </a:r>
            <a:endParaRPr lang="en-US" sz="2000" dirty="0" smtClean="0"/>
          </a:p>
          <a:p>
            <a:pPr fontAlgn="base"/>
            <a:r>
              <a:rPr lang="el-GR" sz="2000" dirty="0" smtClean="0"/>
              <a:t>(</a:t>
            </a:r>
            <a:r>
              <a:rPr lang="el-GR" sz="2000" dirty="0"/>
              <a:t>ε.α.1890) </a:t>
            </a:r>
            <a:r>
              <a:rPr lang="el-GR" sz="2000" dirty="0" smtClean="0"/>
              <a:t>30.000 </a:t>
            </a:r>
            <a:r>
              <a:rPr lang="el-GR" sz="2000" dirty="0"/>
              <a:t>τίτλους βιβλίων. </a:t>
            </a:r>
            <a:endParaRPr lang="en-US" sz="2000" dirty="0" smtClean="0"/>
          </a:p>
          <a:p>
            <a:pPr fontAlgn="base"/>
            <a:r>
              <a:rPr lang="el-GR" sz="2000" dirty="0" smtClean="0"/>
              <a:t>Διαθέτει </a:t>
            </a:r>
            <a:r>
              <a:rPr lang="el-GR" sz="2000" dirty="0"/>
              <a:t>3 Αναγνωστήρια, Παιδική Βιβλιοθήκη -χώρο παιχνιδιού, Αίθουσα Προβολών, Αίθουσα Μουσικών Εκδηλώσεων &amp; Βιβλιοπαρουσιάσεων, και σοφίτα 120 τμ πολλαπλών χρήσεων (Εκθέσεις, </a:t>
            </a:r>
            <a:r>
              <a:rPr lang="el-GR" sz="2000" dirty="0" err="1"/>
              <a:t>διαδραστικά</a:t>
            </a:r>
            <a:r>
              <a:rPr lang="el-GR" sz="2000" dirty="0"/>
              <a:t> κτλ). </a:t>
            </a:r>
            <a:endParaRPr lang="en-US" sz="2000" dirty="0" smtClean="0"/>
          </a:p>
          <a:p>
            <a:pPr fontAlgn="base"/>
            <a:r>
              <a:rPr lang="el-GR" sz="2000" dirty="0" smtClean="0"/>
              <a:t>Λειτουργεί </a:t>
            </a:r>
            <a:r>
              <a:rPr lang="el-GR" sz="2000" dirty="0"/>
              <a:t>στο ημιυπόγειο σύγχρονο </a:t>
            </a:r>
            <a:r>
              <a:rPr lang="el-GR" sz="2000" dirty="0" err="1"/>
              <a:t>book'n</a:t>
            </a:r>
            <a:r>
              <a:rPr lang="el-GR" sz="2000" dirty="0"/>
              <a:t> </a:t>
            </a:r>
            <a:r>
              <a:rPr lang="el-GR" sz="2000" dirty="0" err="1"/>
              <a:t>coffee</a:t>
            </a:r>
            <a:r>
              <a:rPr lang="el-GR" sz="2000" dirty="0"/>
              <a:t> </a:t>
            </a:r>
            <a:r>
              <a:rPr lang="el-GR" sz="2000" dirty="0" err="1"/>
              <a:t>bar</a:t>
            </a:r>
            <a:r>
              <a:rPr lang="el-GR" sz="2000" dirty="0"/>
              <a:t> </a:t>
            </a:r>
            <a:r>
              <a:rPr lang="el-GR" sz="2000" dirty="0" smtClean="0"/>
              <a:t>κυλικείο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9782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Βιβλιοθήκη Φιλοσοφικής  ΕΚΠΑ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Η Βιβλιοθήκη προέκυψε από τα 16 ξεχωριστά Σπουδαστήρια και Βιβλιοθήκες που λειτουργούσαν στο κτήριο της Φιλοσοφικής Σχολής - Η κατασκευή ολοκληρώθηκε τον Δεκέμβριο του 2018 - Το νέο κτήριο έχει εμβαδόν 7.500 </a:t>
            </a:r>
            <a:r>
              <a:rPr lang="el-GR" dirty="0" err="1" smtClean="0"/>
              <a:t>τ.μ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6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Βιβλιοθήκη Φιλοσοφικής ΕΚΠΑ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l-GR" dirty="0" smtClean="0"/>
          </a:p>
          <a:p>
            <a:r>
              <a:rPr lang="el-GR" sz="11200" dirty="0" smtClean="0"/>
              <a:t>Διαθέτει</a:t>
            </a:r>
          </a:p>
          <a:p>
            <a:pPr lvl="1"/>
            <a:r>
              <a:rPr lang="el-GR" sz="11200" dirty="0"/>
              <a:t>500.000 περίπου βιβλία, παπύρους και χειρόγραφα, 20.000 περίπου σπάνιες και πολύτιμες εκδόσεις</a:t>
            </a:r>
            <a:r>
              <a:rPr lang="el-GR" sz="11200" dirty="0" smtClean="0"/>
              <a:t>,</a:t>
            </a:r>
          </a:p>
          <a:p>
            <a:pPr lvl="1"/>
            <a:r>
              <a:rPr lang="el-GR" sz="11200" dirty="0" smtClean="0"/>
              <a:t> </a:t>
            </a:r>
            <a:r>
              <a:rPr lang="el-GR" sz="11200" dirty="0"/>
              <a:t>3.800 τίτλους περιοδικών, 4.000 τεκμήρια συλλογής οπτικοακουστικού και φωτογραφικού </a:t>
            </a:r>
            <a:r>
              <a:rPr lang="el-GR" sz="11200" dirty="0" smtClean="0"/>
              <a:t>υλικού</a:t>
            </a:r>
            <a:r>
              <a:rPr lang="el-GR" sz="11200" dirty="0"/>
              <a:t> </a:t>
            </a:r>
            <a:endParaRPr lang="el-GR" sz="11200" dirty="0" smtClean="0"/>
          </a:p>
          <a:p>
            <a:pPr lvl="1"/>
            <a:r>
              <a:rPr lang="el-GR" sz="11200" dirty="0" smtClean="0"/>
              <a:t>υπερσύγχρονη </a:t>
            </a:r>
            <a:r>
              <a:rPr lang="el-GR" sz="11200" dirty="0"/>
              <a:t>υλικοτεχνική υποδομή </a:t>
            </a:r>
            <a:endParaRPr lang="el-GR" sz="11200" dirty="0" smtClean="0"/>
          </a:p>
          <a:p>
            <a:pPr lvl="1"/>
            <a:r>
              <a:rPr lang="el-GR" sz="11200" dirty="0" smtClean="0"/>
              <a:t> </a:t>
            </a:r>
            <a:r>
              <a:rPr lang="el-GR" sz="11200" dirty="0"/>
              <a:t>κομψό αμφιθέατρο που θα φιλοξενήσει συνέδρια και άλλες επιστημονικές εκδηλώσεις</a:t>
            </a:r>
            <a:r>
              <a:rPr lang="el-GR" sz="11200" dirty="0" smtClean="0"/>
              <a:t>,</a:t>
            </a:r>
          </a:p>
          <a:p>
            <a:pPr lvl="1"/>
            <a:r>
              <a:rPr lang="el-GR" sz="11200" dirty="0" smtClean="0"/>
              <a:t> </a:t>
            </a:r>
            <a:r>
              <a:rPr lang="el-GR" sz="11200" dirty="0"/>
              <a:t>φωτεινά αναγνωστήριά </a:t>
            </a:r>
            <a:r>
              <a:rPr lang="el-GR" sz="11200" dirty="0" smtClean="0"/>
              <a:t> </a:t>
            </a:r>
            <a:r>
              <a:rPr lang="el-GR" sz="11200" dirty="0"/>
              <a:t>– με 400 θέσεις αναγνωστών</a:t>
            </a:r>
            <a:endParaRPr lang="el-GR" sz="11200" dirty="0" smtClean="0">
              <a:hlinkClick r:id="rId2"/>
            </a:endParaRPr>
          </a:p>
          <a:p>
            <a:endParaRPr lang="el-GR" sz="11200" dirty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endParaRPr lang="el-GR" dirty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endParaRPr lang="el-GR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https://www.alfavita.gr/ekpaideysi/283959_entyposiaki-i-nea-bibliothiki-tis-filosofikis-toy-ekpa-eikones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1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Κοβεντάρειος</a:t>
            </a:r>
            <a:r>
              <a:rPr lang="el-GR" dirty="0" smtClean="0"/>
              <a:t> Βιβλιοθήκη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4904"/>
            <a:ext cx="4038600" cy="2784495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02913"/>
            <a:ext cx="4038600" cy="2469812"/>
          </a:xfrm>
        </p:spPr>
      </p:pic>
    </p:spTree>
    <p:extLst>
      <p:ext uri="{BB962C8B-B14F-4D97-AF65-F5344CB8AC3E}">
        <p14:creationId xmlns:p14="http://schemas.microsoft.com/office/powerpoint/2010/main" val="366477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err="1" smtClean="0"/>
              <a:t>Κοβεντάρειος</a:t>
            </a:r>
            <a:r>
              <a:rPr lang="el-GR" sz="3600" dirty="0" smtClean="0"/>
              <a:t> – </a:t>
            </a:r>
            <a:br>
              <a:rPr lang="el-GR" sz="3600" dirty="0" smtClean="0"/>
            </a:br>
            <a:r>
              <a:rPr lang="el-GR" sz="3600" dirty="0" smtClean="0"/>
              <a:t>κτήριο βιβλιοθήκης και εκθεσιακού χώρου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Παλαίτυπα</a:t>
            </a:r>
            <a:endParaRPr lang="el-GR" dirty="0" smtClean="0"/>
          </a:p>
          <a:p>
            <a:r>
              <a:rPr lang="el-GR" dirty="0" smtClean="0"/>
              <a:t>120.000 </a:t>
            </a:r>
            <a:r>
              <a:rPr lang="el-GR" dirty="0"/>
              <a:t>χειρόγραφα, κώδικες, χάρτες, </a:t>
            </a:r>
            <a:endParaRPr lang="el-GR" dirty="0" smtClean="0"/>
          </a:p>
          <a:p>
            <a:r>
              <a:rPr lang="el-GR" dirty="0" smtClean="0"/>
              <a:t>εξηγεί πώς </a:t>
            </a:r>
            <a:r>
              <a:rPr lang="el-GR" dirty="0"/>
              <a:t>όλος αυτός ο πολιτιστικός πλούτος συγκεντρώθηκε στην πόλη της Κοζάνης των τελευταίων </a:t>
            </a:r>
            <a:r>
              <a:rPr lang="el-GR" dirty="0" smtClean="0"/>
              <a:t>τριών αιώνων καθιστώντας την κέντρο του Ελληνικού Διαφωτισμού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Πολιτιστικές Δραστηριότητες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Παρουσιάσεις συγγραφέων και </a:t>
            </a:r>
            <a:r>
              <a:rPr lang="el-GR" dirty="0" smtClean="0"/>
              <a:t>βιβλίων</a:t>
            </a:r>
            <a:endParaRPr lang="en-US" dirty="0" smtClean="0"/>
          </a:p>
          <a:p>
            <a:r>
              <a:rPr lang="el-GR" dirty="0" smtClean="0"/>
              <a:t>Εκθέσεις</a:t>
            </a:r>
          </a:p>
          <a:p>
            <a:r>
              <a:rPr lang="el-GR" dirty="0" smtClean="0"/>
              <a:t>Διαλέξεις</a:t>
            </a:r>
            <a:endParaRPr lang="el-GR" dirty="0" smtClean="0"/>
          </a:p>
          <a:p>
            <a:r>
              <a:rPr lang="el-GR" dirty="0" smtClean="0"/>
              <a:t>Μουσικές Εκδηλώσεις</a:t>
            </a:r>
          </a:p>
          <a:p>
            <a:r>
              <a:rPr lang="el-GR" dirty="0" smtClean="0"/>
              <a:t>Θεατρικές παραστάσεις </a:t>
            </a:r>
            <a:endParaRPr lang="el-GR" dirty="0" smtClean="0"/>
          </a:p>
          <a:p>
            <a:r>
              <a:rPr lang="el-GR" dirty="0" smtClean="0"/>
              <a:t>Προγράμματα για παιδιά</a:t>
            </a:r>
          </a:p>
          <a:p>
            <a:r>
              <a:rPr lang="el-GR" dirty="0" smtClean="0"/>
              <a:t>Λέσχες Ανάγνωσης </a:t>
            </a:r>
            <a:r>
              <a:rPr lang="el-GR" dirty="0" smtClean="0"/>
              <a:t>(παιδιών, ενηλίκων)</a:t>
            </a:r>
          </a:p>
          <a:p>
            <a:r>
              <a:rPr lang="el-GR" dirty="0" smtClean="0"/>
              <a:t>Άτυπη εκπαίδευση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4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Εθνική Βιβλιοθήκη της Ελλάδος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Παράλληλα και συμπληρωματικά προς την κύρια αποστολή της έχει αποφασίσει την οργάνωση εκδηλώσεων λόγου σε διάφορες μορφές (ομιλίες, ημερίδες, συνέδρια)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Λόγος</a:t>
            </a:r>
          </a:p>
          <a:p>
            <a:r>
              <a:rPr lang="el-GR" dirty="0" smtClean="0"/>
              <a:t>Τ</a:t>
            </a:r>
            <a:r>
              <a:rPr lang="el-GR" dirty="0"/>
              <a:t>. Κ. </a:t>
            </a:r>
            <a:r>
              <a:rPr lang="el-GR" dirty="0" err="1"/>
              <a:t>Παπατσώνης</a:t>
            </a:r>
            <a:r>
              <a:rPr lang="el-GR" dirty="0"/>
              <a:t>: το κριτικό και δοκιμιακό έργο του - </a:t>
            </a:r>
            <a:r>
              <a:rPr lang="el-GR" dirty="0" smtClean="0"/>
              <a:t>Γιώργος </a:t>
            </a:r>
            <a:r>
              <a:rPr lang="el-GR" dirty="0"/>
              <a:t>Ιωάννου (1927– 1985) </a:t>
            </a:r>
            <a:r>
              <a:rPr lang="el-GR" dirty="0" smtClean="0"/>
              <a:t>– </a:t>
            </a:r>
            <a:endParaRPr lang="el-GR" dirty="0"/>
          </a:p>
          <a:p>
            <a:r>
              <a:rPr lang="en-US" dirty="0" smtClean="0"/>
              <a:t> </a:t>
            </a:r>
            <a:r>
              <a:rPr lang="el-GR" dirty="0"/>
              <a:t>Γιώργης Παυλόπουλος (1924–2008): Δέκα χρόνια από τον θάνατό του </a:t>
            </a:r>
            <a:r>
              <a:rPr lang="el-GR" dirty="0" smtClean="0"/>
              <a:t>– </a:t>
            </a:r>
          </a:p>
          <a:p>
            <a:r>
              <a:rPr lang="el-GR" dirty="0" smtClean="0"/>
              <a:t>Η Κόλαση </a:t>
            </a:r>
            <a:r>
              <a:rPr lang="el-GR" dirty="0"/>
              <a:t>και ο Παράδεισος στο έργο του Διονυσίου Σολωμού </a:t>
            </a:r>
            <a:r>
              <a:rPr lang="el-GR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90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492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Ο Χώρος των Ελληνικών Βιβλιοθηκών Συναντάει και Εμπλουτίζει το Χώρο του Πολιτισμού.  </vt:lpstr>
      <vt:lpstr>Με τι τρόπο</vt:lpstr>
      <vt:lpstr>Δημοτική Βιβλιοθήκη Αλεξανδρούπολης</vt:lpstr>
      <vt:lpstr>Βιβλιοθήκη Φιλοσοφικής  ΕΚΠΑ</vt:lpstr>
      <vt:lpstr>Βιβλιοθήκη Φιλοσοφικής ΕΚΠΑ</vt:lpstr>
      <vt:lpstr>Κοβεντάρειος Βιβλιοθήκη</vt:lpstr>
      <vt:lpstr>Κοβεντάρειος –  κτήριο βιβλιοθήκης και εκθεσιακού χώρου</vt:lpstr>
      <vt:lpstr>Πολιτιστικές Δραστηριότητες</vt:lpstr>
      <vt:lpstr>Εθνική Βιβλιοθήκη της Ελλάδος</vt:lpstr>
      <vt:lpstr>Εθνική Βιβλιοθήκη της Ελλάδος</vt:lpstr>
      <vt:lpstr>ΕΒΕ – Προγράμματα για παιδιά</vt:lpstr>
      <vt:lpstr>PowerPoint Presentation</vt:lpstr>
      <vt:lpstr>Μουσική Βιβλιοθήκη Λίλιαν Βουδούρη </vt:lpstr>
      <vt:lpstr>Κοβεντάρειος Βιβλιοθήκη  Εκδηλώσεις Μαΐου </vt:lpstr>
      <vt:lpstr>Εκδηλώσεις</vt:lpstr>
      <vt:lpstr>Δράσεις</vt:lpstr>
      <vt:lpstr>Λέσχες Ανάγνωσης</vt:lpstr>
      <vt:lpstr>Βιβλιοθήκες = Κέντρα Πολιτισμού</vt:lpstr>
    </vt:vector>
  </TitlesOfParts>
  <Company>Hellenic American Educational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Papazoglou</dc:creator>
  <cp:lastModifiedBy>Alexandra Papazoglou</cp:lastModifiedBy>
  <cp:revision>21</cp:revision>
  <dcterms:created xsi:type="dcterms:W3CDTF">2019-05-04T13:35:47Z</dcterms:created>
  <dcterms:modified xsi:type="dcterms:W3CDTF">2019-05-10T11:16:15Z</dcterms:modified>
</cp:coreProperties>
</file>